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66" r:id="rId7"/>
    <p:sldId id="259" r:id="rId8"/>
    <p:sldId id="267" r:id="rId9"/>
    <p:sldId id="260" r:id="rId10"/>
    <p:sldId id="263" r:id="rId11"/>
    <p:sldId id="261" r:id="rId12"/>
    <p:sldId id="262" r:id="rId13"/>
    <p:sldId id="265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2" autoAdjust="0"/>
  </p:normalViewPr>
  <p:slideViewPr>
    <p:cSldViewPr>
      <p:cViewPr>
        <p:scale>
          <a:sx n="86" d="100"/>
          <a:sy n="86" d="100"/>
        </p:scale>
        <p:origin x="-1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8541882109618E-2"/>
          <c:y val="3.4364261168384879E-3"/>
          <c:w val="0.57704239917269906"/>
          <c:h val="0.90206185567010311"/>
        </c:manualLayout>
      </c:layout>
      <c:barChart>
        <c:barDir val="bar"/>
        <c:grouping val="clustered"/>
        <c:varyColors val="0"/>
        <c:ser>
          <c:idx val="12"/>
          <c:order val="0"/>
          <c:tx>
            <c:strRef>
              <c:f>Sheet1!$A$2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0.00%</c:formatCode>
                <c:ptCount val="1"/>
                <c:pt idx="0">
                  <c:v>1.1999999999999999E-3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0.00%</c:formatCode>
                <c:ptCount val="1"/>
                <c:pt idx="0">
                  <c:v>2.7000000000000001E-3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Южный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0.00%</c:formatCode>
                <c:ptCount val="1"/>
                <c:pt idx="0">
                  <c:v>1.14E-2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Уральский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0.00%</c:formatCode>
                <c:ptCount val="1"/>
                <c:pt idx="0">
                  <c:v>1.3599999999999999E-2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Cибирский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0.00%</c:formatCode>
                <c:ptCount val="1"/>
                <c:pt idx="0">
                  <c:v>1.44E-2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0.00%</c:formatCode>
                <c:ptCount val="1"/>
                <c:pt idx="0">
                  <c:v>1.6299999999999999E-2</c:v>
                </c:pt>
              </c:numCache>
            </c:numRef>
          </c:val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Поволжский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Sheet1!$B$8:$B$8</c:f>
              <c:numCache>
                <c:formatCode>0.00%</c:formatCode>
                <c:ptCount val="1"/>
                <c:pt idx="0">
                  <c:v>2.7E-2</c:v>
                </c:pt>
              </c:numCache>
            </c:numRef>
          </c:val>
        </c:ser>
        <c:ser>
          <c:idx val="6"/>
          <c:order val="7"/>
          <c:tx>
            <c:strRef>
              <c:f>Sheet1!$A$9</c:f>
              <c:strCache>
                <c:ptCount val="1"/>
                <c:pt idx="0">
                  <c:v>Дальнее зарубежье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Sheet1!$B$9:$B$9</c:f>
              <c:numCache>
                <c:formatCode>0.00%</c:formatCode>
                <c:ptCount val="1"/>
                <c:pt idx="0">
                  <c:v>2.7799999999999998E-2</c:v>
                </c:pt>
              </c:numCache>
            </c:numRef>
          </c:val>
        </c:ser>
        <c:ser>
          <c:idx val="7"/>
          <c:order val="8"/>
          <c:tx>
            <c:strRef>
              <c:f>Sheet1!$A$10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Sheet1!$B$10:$B$10</c:f>
              <c:numCache>
                <c:formatCode>0.00%</c:formatCode>
                <c:ptCount val="1"/>
                <c:pt idx="0">
                  <c:v>3.4799999999999998E-2</c:v>
                </c:pt>
              </c:numCache>
            </c:numRef>
          </c:val>
        </c:ser>
        <c:ser>
          <c:idx val="8"/>
          <c:order val="9"/>
          <c:tx>
            <c:strRef>
              <c:f>Sheet1!$A$11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Sheet1!$B$11:$B$11</c:f>
              <c:numCache>
                <c:formatCode>0.00%</c:formatCode>
                <c:ptCount val="1"/>
                <c:pt idx="0">
                  <c:v>4.3400000000000001E-2</c:v>
                </c:pt>
              </c:numCache>
            </c:numRef>
          </c:val>
        </c:ser>
        <c:ser>
          <c:idx val="9"/>
          <c:order val="10"/>
          <c:tx>
            <c:strRef>
              <c:f>Sheet1!$A$12</c:f>
              <c:strCache>
                <c:ptCount val="1"/>
                <c:pt idx="0">
                  <c:v>Страны СНГ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Sheet1!$B$12:$B$12</c:f>
              <c:numCache>
                <c:formatCode>0.00%</c:formatCode>
                <c:ptCount val="1"/>
                <c:pt idx="0">
                  <c:v>4.58E-2</c:v>
                </c:pt>
              </c:numCache>
            </c:numRef>
          </c:val>
        </c:ser>
        <c:ser>
          <c:idx val="10"/>
          <c:order val="11"/>
          <c:tx>
            <c:strRef>
              <c:f>Sheet1!$A$13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Sheet1!$B$13:$B$13</c:f>
              <c:numCache>
                <c:formatCode>0.00%</c:formatCode>
                <c:ptCount val="1"/>
                <c:pt idx="0">
                  <c:v>4.58E-2</c:v>
                </c:pt>
              </c:numCache>
            </c:numRef>
          </c:val>
        </c:ser>
        <c:ser>
          <c:idx val="11"/>
          <c:order val="12"/>
          <c:tx>
            <c:strRef>
              <c:f>Sheet1!$A$14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Sheet1!$B$14:$B$14</c:f>
              <c:numCache>
                <c:formatCode>0.00%</c:formatCode>
                <c:ptCount val="1"/>
                <c:pt idx="0">
                  <c:v>0.7157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683264"/>
        <c:axId val="92689152"/>
      </c:barChart>
      <c:catAx>
        <c:axId val="92683264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92689152"/>
        <c:crosses val="autoZero"/>
        <c:auto val="1"/>
        <c:lblAlgn val="ctr"/>
        <c:lblOffset val="100"/>
        <c:noMultiLvlLbl val="0"/>
      </c:catAx>
      <c:valAx>
        <c:axId val="92689152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683264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94415718717684"/>
          <c:y val="4.9828178694158079E-2"/>
          <c:w val="0.23267838676318511"/>
          <c:h val="0.8109965635738831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630"/>
            <a:ext cx="8280920" cy="99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3366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hyperlink" Target="http://www.interskol.ru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211" y="2049978"/>
            <a:ext cx="6400800" cy="2304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Итоги международной специализированной выставки</a:t>
            </a:r>
          </a:p>
          <a:p>
            <a:r>
              <a:rPr lang="en-US" sz="24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MITEX</a:t>
            </a:r>
            <a:endParaRPr lang="ru-RU" sz="2400" b="1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8-11 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ноября 201</a:t>
            </a:r>
            <a:r>
              <a:rPr lang="en-US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г. </a:t>
            </a:r>
          </a:p>
          <a:p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Москва, Россия</a:t>
            </a:r>
            <a:endParaRPr lang="ru-RU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5013176"/>
            <a:ext cx="849694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Организатор	               Стратегический партнер</a:t>
            </a:r>
            <a:r>
              <a:rPr lang="ru-RU" sz="10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Официальная поддержка                        </a:t>
            </a:r>
            <a:r>
              <a:rPr lang="ru-RU" sz="10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Поддержка</a:t>
            </a:r>
            <a:endParaRPr lang="ru-RU" sz="10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0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					              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посетительских программ</a:t>
            </a:r>
            <a:endParaRPr lang="en-US" sz="10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0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0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0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0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0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                   Официальные </a:t>
            </a:r>
            <a:r>
              <a:rPr lang="ru-RU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спонсоры выставки </a:t>
            </a:r>
            <a:r>
              <a:rPr lang="en-US" sz="10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Mitex</a:t>
            </a:r>
            <a:r>
              <a:rPr lang="en-US" sz="10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2011</a:t>
            </a:r>
            <a:endParaRPr lang="ru-RU" sz="10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18" y="5310203"/>
            <a:ext cx="1588510" cy="36432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5293457"/>
            <a:ext cx="1380855" cy="6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mitexpo.ru/i/news/151110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495650"/>
            <a:ext cx="616910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mitexpo.ru/images/banners/2011/ratpe/is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759" y="6278053"/>
            <a:ext cx="1213720" cy="2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92" y="6225014"/>
            <a:ext cx="979885" cy="32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79" y="5325690"/>
            <a:ext cx="560827" cy="56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47481"/>
              </p:ext>
            </p:extLst>
          </p:nvPr>
        </p:nvGraphicFramePr>
        <p:xfrm>
          <a:off x="251520" y="1340768"/>
          <a:ext cx="8380040" cy="566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Диаграмма" r:id="rId3" imgW="8839200" imgH="6124575" progId="MSGraph.Chart.8">
                  <p:embed/>
                </p:oleObj>
              </mc:Choice>
              <mc:Fallback>
                <p:oleObj name="Диаграмма" r:id="rId3" imgW="8839200" imgH="612457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8380040" cy="5669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669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Должностной уровень посетителей</a:t>
            </a:r>
          </a:p>
        </p:txBody>
      </p:sp>
    </p:spTree>
    <p:extLst>
      <p:ext uri="{BB962C8B-B14F-4D97-AF65-F5344CB8AC3E}">
        <p14:creationId xmlns:p14="http://schemas.microsoft.com/office/powerpoint/2010/main" val="25531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377889"/>
              </p:ext>
            </p:extLst>
          </p:nvPr>
        </p:nvGraphicFramePr>
        <p:xfrm>
          <a:off x="179512" y="1628800"/>
          <a:ext cx="8308032" cy="541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Диаграмма" r:id="rId3" imgW="8839200" imgH="5762625" progId="MSGraph.Chart.8">
                  <p:embed/>
                </p:oleObj>
              </mc:Choice>
              <mc:Fallback>
                <p:oleObj name="Диаграмма" r:id="rId3" imgW="8839200" imgH="576262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8308032" cy="54163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669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Какие отрасли представляли посетители</a:t>
            </a:r>
          </a:p>
        </p:txBody>
      </p:sp>
    </p:spTree>
    <p:extLst>
      <p:ext uri="{BB962C8B-B14F-4D97-AF65-F5344CB8AC3E}">
        <p14:creationId xmlns:p14="http://schemas.microsoft.com/office/powerpoint/2010/main" val="13316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75769"/>
              </p:ext>
            </p:extLst>
          </p:nvPr>
        </p:nvGraphicFramePr>
        <p:xfrm>
          <a:off x="323528" y="1165473"/>
          <a:ext cx="8215653" cy="569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Диаграмма" r:id="rId3" imgW="8839200" imgH="6124575" progId="MSGraph.Chart.8">
                  <p:embed/>
                </p:oleObj>
              </mc:Choice>
              <mc:Fallback>
                <p:oleObj name="Диаграмма" r:id="rId3" imgW="8839200" imgH="6124575" progId="MSGraph.Char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5473"/>
                        <a:ext cx="8215653" cy="56925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669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Типы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2158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99392"/>
            <a:ext cx="9144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80180" y="6021289"/>
            <a:ext cx="471540" cy="836712"/>
            <a:chOff x="1580180" y="6021289"/>
            <a:chExt cx="471540" cy="836712"/>
          </a:xfrm>
        </p:grpSpPr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796204" y="6021289"/>
              <a:ext cx="255516" cy="836712"/>
            </a:xfrm>
            <a:prstGeom prst="rect">
              <a:avLst/>
            </a:prstGeom>
          </p:spPr>
        </p:pic>
        <p:pic>
          <p:nvPicPr>
            <p:cNvPr id="8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580180" y="6021289"/>
              <a:ext cx="255516" cy="836712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132775" y="6021288"/>
            <a:ext cx="471540" cy="836712"/>
            <a:chOff x="1580180" y="6021289"/>
            <a:chExt cx="471540" cy="836712"/>
          </a:xfrm>
        </p:grpSpPr>
        <p:pic>
          <p:nvPicPr>
            <p:cNvPr id="11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796204" y="6021289"/>
              <a:ext cx="255516" cy="836712"/>
            </a:xfrm>
            <a:prstGeom prst="rect">
              <a:avLst/>
            </a:prstGeom>
          </p:spPr>
        </p:pic>
        <p:pic>
          <p:nvPicPr>
            <p:cNvPr id="12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580180" y="6021289"/>
              <a:ext cx="255516" cy="83671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61235" y="6021289"/>
            <a:ext cx="471540" cy="836712"/>
            <a:chOff x="1580180" y="6021289"/>
            <a:chExt cx="471540" cy="836712"/>
          </a:xfrm>
        </p:grpSpPr>
        <p:pic>
          <p:nvPicPr>
            <p:cNvPr id="14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796204" y="6021289"/>
              <a:ext cx="255516" cy="836712"/>
            </a:xfrm>
            <a:prstGeom prst="rect">
              <a:avLst/>
            </a:prstGeom>
          </p:spPr>
        </p:pic>
        <p:pic>
          <p:nvPicPr>
            <p:cNvPr id="15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580180" y="6021289"/>
              <a:ext cx="255516" cy="836712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-36512" y="6021288"/>
            <a:ext cx="697747" cy="836712"/>
            <a:chOff x="1580180" y="6021289"/>
            <a:chExt cx="471540" cy="836712"/>
          </a:xfrm>
        </p:grpSpPr>
        <p:pic>
          <p:nvPicPr>
            <p:cNvPr id="17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796204" y="6021289"/>
              <a:ext cx="255516" cy="836712"/>
            </a:xfrm>
            <a:prstGeom prst="rect">
              <a:avLst/>
            </a:prstGeom>
          </p:spPr>
        </p:pic>
        <p:pic>
          <p:nvPicPr>
            <p:cNvPr id="18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580180" y="6021289"/>
              <a:ext cx="255516" cy="83671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948264" y="6021289"/>
            <a:ext cx="2232248" cy="836712"/>
            <a:chOff x="1580180" y="6021289"/>
            <a:chExt cx="471540" cy="836712"/>
          </a:xfrm>
        </p:grpSpPr>
        <p:pic>
          <p:nvPicPr>
            <p:cNvPr id="20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796204" y="6021289"/>
              <a:ext cx="255516" cy="836712"/>
            </a:xfrm>
            <a:prstGeom prst="rect">
              <a:avLst/>
            </a:prstGeom>
          </p:spPr>
        </p:pic>
        <p:pic>
          <p:nvPicPr>
            <p:cNvPr id="21" name="Объект 3"/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580180" y="6021289"/>
              <a:ext cx="255516" cy="836712"/>
            </a:xfrm>
            <a:prstGeom prst="rect">
              <a:avLst/>
            </a:prstGeom>
          </p:spPr>
        </p:pic>
      </p:grpSp>
      <p:pic>
        <p:nvPicPr>
          <p:cNvPr id="22" name="Picture 3" descr="\\Win-2008\Reklama\макеты в прессу\MITEX\2012\210_280_Хороший инструмент\210_280_mitex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19122" r="8075" b="17438"/>
          <a:stretch>
            <a:fillRect/>
          </a:stretch>
        </p:blipFill>
        <p:spPr bwMode="auto">
          <a:xfrm>
            <a:off x="1524000" y="304800"/>
            <a:ext cx="54324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\\Win-2008\Reklama\макеты в прессу\MITEX\2012\210_280_Хороший инструмент\210_280_mitex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84366" r="8076" b="6464"/>
          <a:stretch>
            <a:fillRect/>
          </a:stretch>
        </p:blipFill>
        <p:spPr bwMode="auto">
          <a:xfrm>
            <a:off x="0" y="5611813"/>
            <a:ext cx="9144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\\Win-2008\Reklama\макеты в прессу\MITEX\2012\210_280_Хороший инструмент\210_280_mitex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7095" r="30029" b="80878"/>
          <a:stretch>
            <a:fillRect/>
          </a:stretch>
        </p:blipFill>
        <p:spPr bwMode="auto">
          <a:xfrm>
            <a:off x="5867400" y="0"/>
            <a:ext cx="32369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Организаторы и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7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27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Евроэкспо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 - организатор выставочных мероприятий и конференций в России </a:t>
            </a:r>
            <a:endParaRPr lang="en-US" sz="27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РАТПЭ  - Российская Ассоциация торговых компаний и производителей электроинструмента и средств малой </a:t>
            </a:r>
            <a:r>
              <a:rPr lang="ru-RU" sz="27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механизации,  объединяющая 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крупнейших игроков рынка с целью создания  цивилизованного  рынка электроинструмента и средств малой механизации </a:t>
            </a:r>
            <a:endParaRPr lang="en-US" sz="27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РСПП (Российский союз промышленников и предпринимателей) - общероссийская организация, представляющая интересы деловых </a:t>
            </a:r>
            <a:r>
              <a:rPr lang="ru-RU" sz="27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кругов</a:t>
            </a:r>
          </a:p>
          <a:p>
            <a:endParaRPr lang="ru-RU" sz="11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АСР (Ассоциация строителей России) – общественная </a:t>
            </a:r>
            <a:r>
              <a:rPr lang="ru-RU" sz="27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представляющая интересы российского строительного </a:t>
            </a:r>
            <a:r>
              <a:rPr lang="ru-RU" sz="27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рынка</a:t>
            </a:r>
          </a:p>
          <a:p>
            <a:endParaRPr lang="ru-RU" sz="11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ЗАО «</a:t>
            </a:r>
            <a:r>
              <a:rPr lang="ru-RU" sz="27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Интерскол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 - ведущая российская компания − разработчик, производитель и продавец инструмента </a:t>
            </a:r>
            <a:endParaRPr lang="ru-RU" sz="27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en-US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Robert Bosch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– крупнейший </a:t>
            </a:r>
            <a:r>
              <a:rPr lang="ru-RU" sz="27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мировой производитель 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диагностического оборудования и электроинструмента</a:t>
            </a:r>
          </a:p>
          <a:p>
            <a:endParaRPr lang="ru-RU" sz="11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7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Тематические разделы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Инструменты и станки для обработки металла, проволоки, труб, камня, стекла, керамики, пластмасс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Слесарный и монтажный инструмент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Ручной электрифицированный инструмент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Инструмент и оборудование для автосервиса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Гидравлический ручной инструмент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Пневматический ручной инструмент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Прецизионный инструмент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Алмазный и твердосплавный инструмент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Оборудование для резки различных материалов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Оборудование и технологии электроэрозионной обработки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Оборудование для абразивно-струйной обработки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Гальваническое оборудование и технологии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Лазерная техника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Обработка листового металла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38600" cy="4525963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Технологии изготовления и восстановления инструмента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Контрольно-измерительные и испытательные приборы и инструменты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Стандартизация и системы контроля качества продукции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Садово-огородный инструмент и оборудование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Инструмент для лесной промышленности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Оборудование для строительно-монтажных работ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Инструмент для окрасочных и малярных работ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Компрессорное оборудование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Генераторное оборудование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Крепеж, скобяные изделия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Тара и упаковка, приспособления для мастерских и складов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Спецодежда и средства индивидуальной защиты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Научно-техническая литература и информация</a:t>
            </a:r>
          </a:p>
          <a:p>
            <a:r>
              <a:rPr lang="ru-RU" sz="12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Бытовые деревообрабатывающие станки</a:t>
            </a: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195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И</a:t>
            </a:r>
            <a:r>
              <a:rPr lang="ru-RU" sz="3600" dirty="0" smtClean="0">
                <a:ea typeface="+mn-ea"/>
              </a:rPr>
              <a:t>тоги</a:t>
            </a:r>
            <a:r>
              <a:rPr lang="ru-RU" sz="3600" b="1" dirty="0" smtClean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MITEX 2011</a:t>
            </a:r>
            <a:endParaRPr lang="ru-RU" sz="3600" b="1" dirty="0">
              <a:solidFill>
                <a:srgbClr val="3366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450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экспонентов</a:t>
            </a:r>
          </a:p>
          <a:p>
            <a:endParaRPr lang="ru-RU" sz="24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стран мира: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Великобритания,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Германия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, Индия, Испания, Италия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Китай,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Латвия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Лихтенштейн, Польша, Португалия , Республика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Беларусь, Россия, Тайвань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Украина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, Франция,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Швеция</a:t>
            </a:r>
            <a:endParaRPr lang="en-US" sz="24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Среди</a:t>
            </a:r>
            <a:r>
              <a:rPr lang="ru-RU" sz="2400" baseline="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постоянных участников выставки -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АМИДА/СПАРКИ, СТЭНЛИ БЛЭК энд ДЭККЕР, БРИГАДИР ТЕХНОЛОДЖИС, BOSCH, ВАЛЬД, ВНЕШТЕХКОНТРАКТ, ГЕРМЕС, ГЛОБАЛ ГАРДЕН ПРОДАКТС, ДЖЕМЭН ТУЛС, ДИОЛД, ИНСТРУМЕНТ ДВТ, ИНТЕРСКОЛ, ИНФРАКОМ, КЕРХЕР, КОРДОБА AET, ЛИТ ТРЕЙДИНГ, МЕТАБО, ПРОРАБ, СЕВЕРО-ЗАПАДНЫЙ ТОРГОВЫЙ ДОМ, ХУСКВАРНА, ЦЕНТР ИНСТРУМЕНТАЛЬНОЙ ТОРГОВЛИ,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ЭНКОР</a:t>
            </a:r>
          </a:p>
          <a:p>
            <a:endParaRPr lang="ru-RU" sz="24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Коллективные экспозиции Германии, КНР, Республики Тайвань</a:t>
            </a:r>
            <a:endParaRPr lang="ru-RU" sz="24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Количество посетителей - более 10 000 человек</a:t>
            </a:r>
          </a:p>
          <a:p>
            <a:endParaRPr lang="ru-RU" sz="24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95% посетителей –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специалисты</a:t>
            </a:r>
          </a:p>
          <a:p>
            <a:endParaRPr lang="ru-RU" sz="24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Общая площадь выставки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более 22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тыс. кв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. м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АУДИТ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2010 и 2011 году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выставка </a:t>
            </a:r>
            <a:r>
              <a:rPr lang="en-US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MITEX </a:t>
            </a:r>
            <a:r>
              <a:rPr lang="ru-RU" sz="24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прошла аудит статистических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показателей</a:t>
            </a:r>
            <a:endParaRPr lang="en-US" sz="24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В конце 2011 года организаторы выставки получили знак</a:t>
            </a:r>
            <a:r>
              <a:rPr lang="en-US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Всемирной Ассоциации Выставочной Индустрии </a:t>
            </a:r>
            <a:r>
              <a:rPr lang="en-US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UFI </a:t>
            </a:r>
            <a:r>
              <a:rPr lang="ru-RU" sz="24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как свидетельство высочайшего уровня организации и проведения выставочного мероприятия</a:t>
            </a:r>
            <a:endParaRPr lang="ru-RU" sz="24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UFI Approved 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1"/>
            <a:ext cx="2016224" cy="16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Рекламная кампания </a:t>
            </a:r>
            <a:r>
              <a:rPr lang="en-US" sz="36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MITEX </a:t>
            </a:r>
            <a:r>
              <a:rPr lang="en-US" sz="3600" b="1" dirty="0" smtClean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2011</a:t>
            </a:r>
            <a:endParaRPr lang="ru-RU" sz="3600" b="1" dirty="0">
              <a:solidFill>
                <a:srgbClr val="3366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40 печатных специализированных 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СМИ</a:t>
            </a:r>
          </a:p>
          <a:p>
            <a:pPr>
              <a:lnSpc>
                <a:spcPct val="90000"/>
              </a:lnSpc>
            </a:pPr>
            <a:endParaRPr lang="ru-RU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16 крупнейших специализированных 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порталов</a:t>
            </a:r>
          </a:p>
          <a:p>
            <a:pPr>
              <a:lnSpc>
                <a:spcPct val="90000"/>
              </a:lnSpc>
            </a:pPr>
            <a:endParaRPr lang="ru-RU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Масштабная реклама в Интернете</a:t>
            </a:r>
          </a:p>
          <a:p>
            <a:pPr>
              <a:lnSpc>
                <a:spcPct val="90000"/>
              </a:lnSpc>
            </a:pPr>
            <a:endParaRPr lang="ru-RU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Прямое информирование потенциальных посетителей (база более 80 тыс. адресов)</a:t>
            </a:r>
          </a:p>
          <a:p>
            <a:pPr>
              <a:lnSpc>
                <a:spcPct val="90000"/>
              </a:lnSpc>
            </a:pPr>
            <a:endParaRPr lang="ru-RU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Прямое </a:t>
            </a:r>
            <a:r>
              <a:rPr lang="ru-RU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распространение пригласительных билетов 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(30  тыс. почтовая рассылка, 6 </a:t>
            </a:r>
            <a:r>
              <a:rPr lang="ru-RU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тыс. – торговые компании, 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дилеры, распространение на строительных рынках)</a:t>
            </a:r>
          </a:p>
          <a:p>
            <a:pPr>
              <a:lnSpc>
                <a:spcPct val="90000"/>
              </a:lnSpc>
            </a:pPr>
            <a:endParaRPr lang="ru-RU" sz="18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Издание бюллетеня «Новости </a:t>
            </a:r>
            <a:r>
              <a:rPr lang="en-US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MITEX</a:t>
            </a:r>
            <a:r>
              <a:rPr lang="ru-RU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(распространение </a:t>
            </a:r>
            <a:r>
              <a:rPr lang="ru-RU" sz="18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через ИД «Потребитель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8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региональные сетевые специализированные магазины)</a:t>
            </a:r>
          </a:p>
          <a:p>
            <a:pPr marL="0" indent="0">
              <a:lnSpc>
                <a:spcPct val="90000"/>
              </a:lnSpc>
              <a:buNone/>
            </a:pPr>
            <a:endParaRPr lang="ru-RU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Деловая программа выставки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941168"/>
          </a:xfrm>
        </p:spPr>
        <p:txBody>
          <a:bodyPr>
            <a:normAutofit fontScale="92500"/>
          </a:bodyPr>
          <a:lstStyle/>
          <a:p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РАТПЭ: конференция  «Российский рынок электроинструмента и средств малой механизации. Состояние и перспективы»</a:t>
            </a:r>
            <a:endParaRPr lang="en-US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«Группа «Омега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»:</a:t>
            </a:r>
            <a:r>
              <a:rPr lang="en-US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семинар «Минимизация коммерческих рисков в условиях больших сроков поставки товара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13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«НАНОТЕХНОЛОГИИ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семинар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«Смазочные материалы для электро- и 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бензоинструмента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: применение масел и пластичных смазок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13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en-US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Кондтроль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»: Семинар «Рынок строительных лазеров в РФ. Тенденции, перспективы, инновации»</a:t>
            </a:r>
            <a:endParaRPr lang="en-US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Демонстрационная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зона </a:t>
            </a:r>
            <a:r>
              <a:rPr lang="en-US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MITEX –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презентации, мастер-классы и шоу участников 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выставки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«German Tools», 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«Роберт Бош», ООО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Геоприбор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en-US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OREGON»,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ГК 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Хайтек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Инструмент»,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Интерскол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en-US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DeWALT</a:t>
            </a:r>
            <a:r>
              <a:rPr lang="en-US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», «ELORA», «FISKARS» </a:t>
            </a:r>
            <a:endParaRPr lang="ru-RU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Презентации и акции участников выставки – журнал </a:t>
            </a:r>
            <a:r>
              <a:rPr lang="en-US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Wood Master, 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АванТехник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», ООО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Техконтракт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DeWALT,ООО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«Дистрибьюторский Центр ЮНИСОО», ГК 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Хайтек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инструмент», ООО «Гермес» 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и др.</a:t>
            </a:r>
          </a:p>
          <a:p>
            <a:endParaRPr lang="en-US" sz="1300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«ПАРКЛАЙН ЛОГИСТИК»: Семинар «Прикладные аспекты осуществления ВЭД в условиях действия Таможенного Союза и Концепции ФТС РФ по переносу таможенного оформления на границы России</a:t>
            </a:r>
            <a:r>
              <a:rPr lang="ru-RU" sz="13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en-US" sz="13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ООО «ГЕРМЕС»: Семинар «Новинки от известных брендов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Sturm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!»,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Энергомаш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3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BauMaster</a:t>
            </a:r>
            <a:r>
              <a:rPr lang="ru-RU" sz="13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961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33364"/>
            <a:ext cx="8229600" cy="5669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Конференция </a:t>
            </a:r>
            <a:r>
              <a:rPr lang="ru-RU" sz="20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«Российский рынок электроинструмента и средств малой механизации. Состояние и перспективы»</a:t>
            </a:r>
            <a:r>
              <a:rPr lang="ru-RU" sz="24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400" b="1" dirty="0">
              <a:solidFill>
                <a:srgbClr val="3366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950" y="1916832"/>
            <a:ext cx="6117530" cy="4608512"/>
          </a:xfrm>
        </p:spPr>
        <p:txBody>
          <a:bodyPr wrap="square">
            <a:normAutofit fontScale="47500" lnSpcReduction="20000"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Доклады:</a:t>
            </a:r>
          </a:p>
          <a:p>
            <a:r>
              <a:rPr lang="ru-RU" sz="27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Российский рынок электроинструментов, измерительной техники, садовой техники  и генераторов. Состояние и перспективы. 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                                        Долгоруков Александр Александрович, председатель Комитета по маркетингу Ассоциации РАТПЭ.</a:t>
            </a:r>
          </a:p>
          <a:p>
            <a:r>
              <a:rPr lang="ru-RU" sz="27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Активизация работ по гармонизации национальных стандартов с международными в области электроинструмента.                                         </a:t>
            </a:r>
            <a:r>
              <a:rPr lang="ru-RU" sz="27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Зажигалкин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Александр Владимирович, Заместитель Руководителя Федерального агентства по техническому регулированию и метрологии.</a:t>
            </a:r>
          </a:p>
          <a:p>
            <a:r>
              <a:rPr lang="ru-RU" sz="27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Техническое регулирование, стандартизация и оценка соответствия в рамках Таможенного союза Белоруссия – Казахстан – Российская Федерация.                                              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Лоцманов Андрей Николаевич, Председатель Совета по техническому регулированию и стандартизации при </a:t>
            </a:r>
            <a:r>
              <a:rPr lang="ru-RU" sz="2700" dirty="0" err="1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Минпромторге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России, первый заместитель Председателя комитета по техническому регулированию РСПП.</a:t>
            </a:r>
          </a:p>
          <a:p>
            <a:r>
              <a:rPr lang="ru-RU" sz="27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Новые правила регулирования внешнеэкономической деятельности в условиях Таможенного союза.                                                                            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Лякишева Марина Всеволодовна, член Экспертных Советов по таможенному регулированию Госдумы РФ и Комиссии таможенного Союза.</a:t>
            </a:r>
          </a:p>
          <a:p>
            <a:r>
              <a:rPr lang="ru-RU" sz="27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О деятельности корпоративной кафедры «Средства малой механизации строительства» в Московском государственном строительном университете (МГСУ</a:t>
            </a:r>
            <a:r>
              <a:rPr lang="ru-RU" sz="27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).                                                                                                         </a:t>
            </a:r>
            <a:r>
              <a:rPr lang="ru-RU" sz="27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Профессор </a:t>
            </a:r>
            <a:r>
              <a:rPr lang="ru-RU" sz="2700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Дроздов Анатолий Николаевич, заведующий корпоративной кафедрой МГСУ.</a:t>
            </a:r>
          </a:p>
          <a:p>
            <a:endParaRPr lang="ru-RU" sz="25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www.mitexpo.ru/images/news/111110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127425"/>
            <a:ext cx="2100697" cy="13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2" y="1916832"/>
            <a:ext cx="2088000" cy="13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3501008"/>
            <a:ext cx="2088000" cy="1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68770"/>
              </p:ext>
            </p:extLst>
          </p:nvPr>
        </p:nvGraphicFramePr>
        <p:xfrm>
          <a:off x="203200" y="1463576"/>
          <a:ext cx="873760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6693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366FF"/>
                </a:solidFill>
                <a:latin typeface="Arial" pitchFamily="34" charset="0"/>
                <a:ea typeface="+mn-ea"/>
                <a:cs typeface="Arial" pitchFamily="34" charset="0"/>
              </a:rPr>
              <a:t>География посетителей</a:t>
            </a:r>
          </a:p>
        </p:txBody>
      </p:sp>
    </p:spTree>
    <p:extLst>
      <p:ext uri="{BB962C8B-B14F-4D97-AF65-F5344CB8AC3E}">
        <p14:creationId xmlns:p14="http://schemas.microsoft.com/office/powerpoint/2010/main" val="32421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545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Диаграмма</vt:lpstr>
      <vt:lpstr>Презентация PowerPoint</vt:lpstr>
      <vt:lpstr>Организаторы и поддержка</vt:lpstr>
      <vt:lpstr>Тематические разделы</vt:lpstr>
      <vt:lpstr>Итоги MITEX 2011</vt:lpstr>
      <vt:lpstr>АУДИТ</vt:lpstr>
      <vt:lpstr>Рекламная кампания MITEX 2011</vt:lpstr>
      <vt:lpstr>Деловая программа выставки</vt:lpstr>
      <vt:lpstr>Конференция «Российский рынок электроинструмента и средств малой механизации. Состояние и перспективы»  </vt:lpstr>
      <vt:lpstr>География посетителей</vt:lpstr>
      <vt:lpstr>Должностной уровень посетителей</vt:lpstr>
      <vt:lpstr>Какие отрасли представляли посетители</vt:lpstr>
      <vt:lpstr>Типы предприятий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Никишин</dc:creator>
  <cp:lastModifiedBy>Анна Смирнова</cp:lastModifiedBy>
  <cp:revision>53</cp:revision>
  <cp:lastPrinted>2012-06-05T12:15:18Z</cp:lastPrinted>
  <dcterms:modified xsi:type="dcterms:W3CDTF">2012-06-05T12:52:47Z</dcterms:modified>
</cp:coreProperties>
</file>